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5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58368" y="438912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1" i="0">
                <a:solidFill>
                  <a:srgbClr val="990011"/>
                </a:solidFill>
                <a:latin typeface="Aptos"/>
              </a:rPr>
              <a:t>ESAME DI STATO 2026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8368" y="960120"/>
            <a:ext cx="9966960" cy="1600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4000" b="1" i="0">
                <a:solidFill>
                  <a:srgbClr val="1B2845"/>
                </a:solidFill>
                <a:latin typeface="Aptos"/>
              </a:rPr>
              <a:t>L’uomo di fronte alla crisi del Novecento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3232" y="2606040"/>
            <a:ext cx="987552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0" i="0">
                <a:solidFill>
                  <a:srgbClr val="5B6478"/>
                </a:solidFill>
                <a:latin typeface="Aptos"/>
              </a:rPr>
              <a:t>Cosa rimane dell’uomo quando crollano le sue certezze?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13232" y="5074920"/>
            <a:ext cx="8869680" cy="713232"/>
          </a:xfrm>
          <a:prstGeom prst="roundRect">
            <a:avLst/>
          </a:prstGeom>
          <a:solidFill>
            <a:srgbClr val="FAF0E0"/>
          </a:solidFill>
          <a:ln w="25400">
            <a:solidFill>
              <a:srgbClr val="D4A24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69264" y="5276088"/>
            <a:ext cx="8357615" cy="4846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 i="0">
                <a:solidFill>
                  <a:srgbClr val="1B2845"/>
                </a:solidFill>
                <a:latin typeface="Aptos"/>
              </a:rPr>
              <a:t>Manuel Scopacasa · Liceo Scientifico Sportivo · Istituto San Benedetto, Pomezia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5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58368" y="438912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1" i="0">
                <a:solidFill>
                  <a:srgbClr val="990011"/>
                </a:solidFill>
                <a:latin typeface="Aptos"/>
              </a:rPr>
              <a:t>FILO ROSSO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8368" y="960120"/>
            <a:ext cx="9966960" cy="1600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4000" b="1" i="0">
                <a:solidFill>
                  <a:srgbClr val="1B2845"/>
                </a:solidFill>
                <a:latin typeface="Aptos"/>
              </a:rPr>
              <a:t>Una domanda, quattro discipline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3232" y="2606040"/>
            <a:ext cx="987552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0" i="0">
                <a:solidFill>
                  <a:srgbClr val="5B6478"/>
                </a:solidFill>
                <a:latin typeface="Aptos"/>
              </a:rPr>
              <a:t>Il Novecento distrugge molte certezze: progresso, politica, scienza neutrale, umanità.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13232" y="3886200"/>
            <a:ext cx="2423160" cy="1143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DD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77824" y="4041648"/>
            <a:ext cx="209397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600" b="1" i="0">
                <a:solidFill>
                  <a:srgbClr val="1B2845"/>
                </a:solidFill>
                <a:latin typeface="Aptos"/>
              </a:rPr>
              <a:t>Storia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77824" y="4453128"/>
            <a:ext cx="2093976" cy="429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250">
                <a:solidFill>
                  <a:srgbClr val="5B6478"/>
                </a:solidFill>
                <a:latin typeface="Aptos"/>
              </a:defRPr>
            </a:pPr>
            <a:r>
              <a:t>Dal 1914 al 1948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502152" y="3886200"/>
            <a:ext cx="2423160" cy="1143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DD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66744" y="4041648"/>
            <a:ext cx="209397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600" b="1" i="0">
                <a:solidFill>
                  <a:srgbClr val="1B2845"/>
                </a:solidFill>
                <a:latin typeface="Aptos"/>
              </a:rPr>
              <a:t>Italiano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66744" y="4453128"/>
            <a:ext cx="2093976" cy="429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250">
                <a:solidFill>
                  <a:srgbClr val="5B6478"/>
                </a:solidFill>
                <a:latin typeface="Aptos"/>
              </a:defRPr>
            </a:pPr>
            <a:r>
              <a:t>Leopardi, Verga, Ungaretti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91072" y="3886200"/>
            <a:ext cx="2423160" cy="1143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DD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55664" y="4041648"/>
            <a:ext cx="209397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600" b="1" i="0">
                <a:solidFill>
                  <a:srgbClr val="1B2845"/>
                </a:solidFill>
                <a:latin typeface="Aptos"/>
              </a:rPr>
              <a:t>Diritto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55664" y="4453128"/>
            <a:ext cx="2093976" cy="429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250">
                <a:solidFill>
                  <a:srgbClr val="5B6478"/>
                </a:solidFill>
                <a:latin typeface="Aptos"/>
              </a:defRPr>
            </a:pPr>
            <a:r>
              <a:t>Costituzione e diritti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9079991" y="3886200"/>
            <a:ext cx="2423160" cy="1143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DD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244583" y="4041648"/>
            <a:ext cx="209397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600" b="1" i="0">
                <a:solidFill>
                  <a:srgbClr val="1B2845"/>
                </a:solidFill>
                <a:latin typeface="Aptos"/>
              </a:rPr>
              <a:t>Matematica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244583" y="4453128"/>
            <a:ext cx="2093976" cy="429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250">
                <a:solidFill>
                  <a:srgbClr val="5B6478"/>
                </a:solidFill>
                <a:latin typeface="Aptos"/>
              </a:defRPr>
            </a:pPr>
            <a:r>
              <a:t>Decadimento radioattivo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5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58368" y="438912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1" i="0">
                <a:solidFill>
                  <a:srgbClr val="990011"/>
                </a:solidFill>
                <a:latin typeface="Aptos"/>
              </a:rPr>
              <a:t>STORIA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8368" y="960120"/>
            <a:ext cx="9966960" cy="1600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4000" b="1" i="0">
                <a:solidFill>
                  <a:srgbClr val="1B2845"/>
                </a:solidFill>
                <a:latin typeface="Aptos"/>
              </a:rPr>
              <a:t>Dal 1914 alla Costituzione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13232" y="2331720"/>
            <a:ext cx="5166360" cy="20574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DD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77824" y="2487168"/>
            <a:ext cx="483717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600" b="1" i="0">
                <a:solidFill>
                  <a:srgbClr val="1B2845"/>
                </a:solidFill>
                <a:latin typeface="Aptos"/>
              </a:rPr>
              <a:t>La catastrofe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77824" y="2898648"/>
            <a:ext cx="4837176" cy="1344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250">
                <a:solidFill>
                  <a:srgbClr val="5B6478"/>
                </a:solidFill>
                <a:latin typeface="Aptos"/>
              </a:defRPr>
            </a:pPr>
            <a:r>
              <a:t>Prima guerra mondiale</a:t>
            </a:r>
          </a:p>
          <a:p>
            <a:pPr>
              <a:spcAft>
                <a:spcPts val="800"/>
              </a:spcAft>
              <a:defRPr sz="1250">
                <a:solidFill>
                  <a:srgbClr val="5B6478"/>
                </a:solidFill>
                <a:latin typeface="Aptos"/>
              </a:defRPr>
            </a:pPr>
            <a:r>
              <a:t>Totalitarismi</a:t>
            </a:r>
          </a:p>
          <a:p>
            <a:pPr>
              <a:spcAft>
                <a:spcPts val="800"/>
              </a:spcAft>
              <a:defRPr sz="1250">
                <a:solidFill>
                  <a:srgbClr val="5B6478"/>
                </a:solidFill>
                <a:latin typeface="Aptos"/>
              </a:defRPr>
            </a:pPr>
            <a:r>
              <a:t>Seconda guerra mondiale</a:t>
            </a:r>
          </a:p>
          <a:p>
            <a:pPr>
              <a:spcAft>
                <a:spcPts val="800"/>
              </a:spcAft>
              <a:defRPr sz="1250">
                <a:solidFill>
                  <a:srgbClr val="5B6478"/>
                </a:solidFill>
                <a:latin typeface="Aptos"/>
              </a:defRPr>
            </a:pPr>
            <a:r>
              <a:t>Shoah e Hiroshima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63640" y="2331720"/>
            <a:ext cx="5166360" cy="20574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DD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28231" y="2487168"/>
            <a:ext cx="483717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600" b="1" i="0">
                <a:solidFill>
                  <a:srgbClr val="1B2845"/>
                </a:solidFill>
                <a:latin typeface="Aptos"/>
              </a:rPr>
              <a:t>La ricostruzione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28231" y="2898648"/>
            <a:ext cx="4837176" cy="1344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250">
                <a:solidFill>
                  <a:srgbClr val="5B6478"/>
                </a:solidFill>
                <a:latin typeface="Aptos"/>
              </a:defRPr>
            </a:pPr>
            <a:r>
              <a:t>Referendum del 2 giugno 1946</a:t>
            </a:r>
          </a:p>
          <a:p>
            <a:pPr>
              <a:spcAft>
                <a:spcPts val="800"/>
              </a:spcAft>
              <a:defRPr sz="1250">
                <a:solidFill>
                  <a:srgbClr val="5B6478"/>
                </a:solidFill>
                <a:latin typeface="Aptos"/>
              </a:defRPr>
            </a:pPr>
            <a:r>
              <a:t>Assemblea Costituente</a:t>
            </a:r>
          </a:p>
          <a:p>
            <a:pPr>
              <a:spcAft>
                <a:spcPts val="800"/>
              </a:spcAft>
              <a:defRPr sz="1250">
                <a:solidFill>
                  <a:srgbClr val="5B6478"/>
                </a:solidFill>
                <a:latin typeface="Aptos"/>
              </a:defRPr>
            </a:pPr>
            <a:r>
              <a:t>Costituzione in vigore dal 1 gennaio 1948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5074920"/>
            <a:ext cx="6675120" cy="685800"/>
          </a:xfrm>
          <a:prstGeom prst="roundRect">
            <a:avLst/>
          </a:prstGeom>
          <a:solidFill>
            <a:srgbClr val="FAF0E0"/>
          </a:solidFill>
          <a:ln w="25400">
            <a:solidFill>
              <a:srgbClr val="D4A24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9264" y="5276088"/>
            <a:ext cx="6163056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 i="0">
                <a:solidFill>
                  <a:srgbClr val="1B2845"/>
                </a:solidFill>
                <a:latin typeface="Aptos"/>
              </a:rPr>
              <a:t>La risposta storica non è una teoria: è ricominciare.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5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58368" y="438912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1" i="0">
                <a:solidFill>
                  <a:srgbClr val="990011"/>
                </a:solidFill>
                <a:latin typeface="Aptos"/>
              </a:rPr>
              <a:t>ITALIANO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8368" y="960120"/>
            <a:ext cx="9966960" cy="1600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4000" b="1" i="0">
                <a:solidFill>
                  <a:srgbClr val="1B2845"/>
                </a:solidFill>
                <a:latin typeface="Aptos"/>
              </a:rPr>
              <a:t>Tre voci della crisi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13232" y="2514600"/>
            <a:ext cx="3429000" cy="1600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DD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77824" y="2670048"/>
            <a:ext cx="309981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600" b="1" i="0">
                <a:solidFill>
                  <a:srgbClr val="1B2845"/>
                </a:solidFill>
                <a:latin typeface="Aptos"/>
              </a:rPr>
              <a:t>Leopardi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77824" y="3081528"/>
            <a:ext cx="3099816" cy="8869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250">
                <a:solidFill>
                  <a:srgbClr val="5B6478"/>
                </a:solidFill>
                <a:latin typeface="Aptos"/>
              </a:defRPr>
            </a:pPr>
            <a:r>
              <a:t>La natura tace: l’uomo resta solo davanti all’infinito.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407408" y="2514600"/>
            <a:ext cx="3429000" cy="1600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DD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0" y="2670048"/>
            <a:ext cx="309981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600" b="1" i="0">
                <a:solidFill>
                  <a:srgbClr val="1B2845"/>
                </a:solidFill>
                <a:latin typeface="Aptos"/>
              </a:rPr>
              <a:t>Verga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3081528"/>
            <a:ext cx="3099816" cy="8869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250">
                <a:solidFill>
                  <a:srgbClr val="5B6478"/>
                </a:solidFill>
                <a:latin typeface="Aptos"/>
              </a:defRPr>
            </a:pPr>
            <a:r>
              <a:t>I “vinti” sono travolti dalla modernità e dal progresso.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101583" y="2514600"/>
            <a:ext cx="3429000" cy="1600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DD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66175" y="2670048"/>
            <a:ext cx="309981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600" b="1" i="0">
                <a:solidFill>
                  <a:srgbClr val="1B2845"/>
                </a:solidFill>
                <a:latin typeface="Aptos"/>
              </a:rPr>
              <a:t>Ungaretti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66175" y="3081528"/>
            <a:ext cx="3099816" cy="8869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250">
                <a:solidFill>
                  <a:srgbClr val="5B6478"/>
                </a:solidFill>
                <a:latin typeface="Aptos"/>
              </a:defRPr>
            </a:pPr>
            <a:r>
              <a:t>In trincea la parola diventa essenziale e testimonianza.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892040"/>
            <a:ext cx="6583680" cy="713232"/>
          </a:xfrm>
          <a:prstGeom prst="roundRect">
            <a:avLst/>
          </a:prstGeom>
          <a:solidFill>
            <a:srgbClr val="FAF0E0"/>
          </a:solidFill>
          <a:ln w="25400">
            <a:solidFill>
              <a:srgbClr val="D4A24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69264" y="5093207"/>
            <a:ext cx="6071616" cy="4846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 i="0">
                <a:solidFill>
                  <a:srgbClr val="1B2845"/>
                </a:solidFill>
                <a:latin typeface="Aptos"/>
              </a:rPr>
              <a:t>“Non sono mai stato così attaccato alla vita.”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5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58368" y="438912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1" i="0">
                <a:solidFill>
                  <a:srgbClr val="990011"/>
                </a:solidFill>
                <a:latin typeface="Aptos"/>
              </a:rPr>
              <a:t>SUL POSTO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8368" y="960120"/>
            <a:ext cx="9966960" cy="1600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4000" b="1" i="0">
                <a:solidFill>
                  <a:srgbClr val="1B2845"/>
                </a:solidFill>
                <a:latin typeface="Aptos"/>
              </a:rPr>
              <a:t>Kobarid e Redipuglia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3232" y="2606040"/>
            <a:ext cx="987552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0" i="0">
                <a:solidFill>
                  <a:srgbClr val="5B6478"/>
                </a:solidFill>
                <a:latin typeface="Aptos"/>
              </a:rPr>
              <a:t>I luoghi della Grande Guerra non sono rimasti solo nei libri: li ho attraversati a piedi.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13232" y="3794760"/>
            <a:ext cx="4800600" cy="1005840"/>
          </a:xfrm>
          <a:prstGeom prst="roundRect">
            <a:avLst/>
          </a:prstGeom>
          <a:solidFill>
            <a:srgbClr val="FAF0E0"/>
          </a:solidFill>
          <a:ln w="25400">
            <a:solidFill>
              <a:srgbClr val="D4A24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69264" y="3995928"/>
            <a:ext cx="4288536" cy="7772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 i="0">
                <a:solidFill>
                  <a:srgbClr val="1B2845"/>
                </a:solidFill>
                <a:latin typeface="Aptos"/>
              </a:rPr>
              <a:t>“Non curiosità di vedere ma proposito di ispirarvi vi conduca.”</a:t>
            </a:r>
          </a:p>
        </p:txBody>
      </p:sp>
      <p:pic>
        <p:nvPicPr>
          <p:cNvPr id="7" name="Picture 6" descr="kobarid-sacrari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2160" y="1424856"/>
            <a:ext cx="2697480" cy="1310806"/>
          </a:xfrm>
          <a:prstGeom prst="rect">
            <a:avLst/>
          </a:prstGeom>
        </p:spPr>
      </p:pic>
      <p:pic>
        <p:nvPicPr>
          <p:cNvPr id="8" name="Picture 7" descr="redipuglia-gradon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32520" y="1424856"/>
            <a:ext cx="2697480" cy="1310806"/>
          </a:xfrm>
          <a:prstGeom prst="rect">
            <a:avLst/>
          </a:prstGeom>
        </p:spPr>
      </p:pic>
      <p:pic>
        <p:nvPicPr>
          <p:cNvPr id="9" name="Picture 8" descr="kobarid-lapide-bilingu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2160" y="3710856"/>
            <a:ext cx="2697480" cy="1310806"/>
          </a:xfrm>
          <a:prstGeom prst="rect">
            <a:avLst/>
          </a:prstGeom>
        </p:spPr>
      </p:pic>
      <p:pic>
        <p:nvPicPr>
          <p:cNvPr id="10" name="Picture 9" descr="manuel-trincea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81376" y="3337560"/>
            <a:ext cx="999767" cy="20574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5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58368" y="438912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1" i="0">
                <a:solidFill>
                  <a:srgbClr val="990011"/>
                </a:solidFill>
                <a:latin typeface="Aptos"/>
              </a:rPr>
              <a:t>DIRITTO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8368" y="960120"/>
            <a:ext cx="9966960" cy="1600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4000" b="1" i="0">
                <a:solidFill>
                  <a:srgbClr val="1B2845"/>
                </a:solidFill>
                <a:latin typeface="Aptos"/>
              </a:rPr>
              <a:t>La Costituzione come argine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3232" y="2606040"/>
            <a:ext cx="987552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0" i="0">
                <a:solidFill>
                  <a:srgbClr val="5B6478"/>
                </a:solidFill>
                <a:latin typeface="Aptos"/>
              </a:rPr>
              <a:t>Dopo la catastrofe, la civiltà giuridica risponde con diritti, uguaglianza e ripudio della guerra.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13232" y="3703320"/>
            <a:ext cx="5166360" cy="1417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DD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77824" y="3858768"/>
            <a:ext cx="483717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600" b="1" i="0">
                <a:solidFill>
                  <a:srgbClr val="1B2845"/>
                </a:solidFill>
                <a:latin typeface="Aptos"/>
              </a:rPr>
              <a:t>Articolo 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77824" y="4270248"/>
            <a:ext cx="4837176" cy="704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250">
                <a:solidFill>
                  <a:srgbClr val="5B6478"/>
                </a:solidFill>
                <a:latin typeface="Aptos"/>
              </a:defRPr>
            </a:pPr>
            <a:r>
              <a:t>Pari dignità sociale e uguaglianza davanti alla legge: risposta alle discriminazioni del 1938.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63640" y="3703320"/>
            <a:ext cx="5166360" cy="1417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DD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28231" y="3858768"/>
            <a:ext cx="483717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600" b="1" i="0">
                <a:solidFill>
                  <a:srgbClr val="1B2845"/>
                </a:solidFill>
                <a:latin typeface="Aptos"/>
              </a:rPr>
              <a:t>Articolo 11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28231" y="4270248"/>
            <a:ext cx="4837176" cy="704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250">
                <a:solidFill>
                  <a:srgbClr val="5B6478"/>
                </a:solidFill>
                <a:latin typeface="Aptos"/>
              </a:defRPr>
            </a:pPr>
            <a:r>
              <a:t>La Repubblica ripudia la guerra come strumento di offesa.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5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58368" y="438912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1" i="0">
                <a:solidFill>
                  <a:srgbClr val="990011"/>
                </a:solidFill>
                <a:latin typeface="Aptos"/>
              </a:rPr>
              <a:t>MATEMATICA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8368" y="960120"/>
            <a:ext cx="9966960" cy="1600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4000" b="1" i="0">
                <a:solidFill>
                  <a:srgbClr val="1B2845"/>
                </a:solidFill>
                <a:latin typeface="Aptos"/>
              </a:rPr>
              <a:t>Il tempo che decade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3232" y="2606040"/>
            <a:ext cx="987552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0" i="0">
                <a:solidFill>
                  <a:srgbClr val="5B6478"/>
                </a:solidFill>
                <a:latin typeface="Aptos"/>
              </a:rPr>
              <a:t>Il decadimento radioattivo si descrive con N(t) = N₀ · e^(-λt).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13232" y="3703320"/>
            <a:ext cx="5166360" cy="1417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DD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77824" y="3858768"/>
            <a:ext cx="483717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600" b="1" i="0">
                <a:solidFill>
                  <a:srgbClr val="1B2845"/>
                </a:solidFill>
                <a:latin typeface="Aptos"/>
              </a:rPr>
              <a:t>Tempo di dimezzamento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77824" y="4270248"/>
            <a:ext cx="4837176" cy="704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250">
                <a:solidFill>
                  <a:srgbClr val="5B6478"/>
                </a:solidFill>
                <a:latin typeface="Aptos"/>
              </a:defRPr>
            </a:pPr>
            <a:r>
              <a:t>T½ = ln(2) / λ. Dopo ogni intervallo resta metà della quantità precedente.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63640" y="3703320"/>
            <a:ext cx="5166360" cy="1417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DD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28231" y="3858768"/>
            <a:ext cx="483717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600" b="1" i="0">
                <a:solidFill>
                  <a:srgbClr val="1B2845"/>
                </a:solidFill>
                <a:latin typeface="Aptos"/>
              </a:rPr>
              <a:t>Collegamento a Hiroshima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28231" y="4270248"/>
            <a:ext cx="4837176" cy="704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250">
                <a:solidFill>
                  <a:srgbClr val="5B6478"/>
                </a:solidFill>
                <a:latin typeface="Aptos"/>
              </a:defRPr>
            </a:pPr>
            <a:r>
              <a:t>La scienza non sceglie le parti: sono gli uomini a scegliere come usarla.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5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58368" y="438912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1" i="0">
                <a:solidFill>
                  <a:srgbClr val="990011"/>
                </a:solidFill>
                <a:latin typeface="Aptos"/>
              </a:rPr>
              <a:t>METODO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8368" y="960120"/>
            <a:ext cx="9966960" cy="1600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4000" b="1" i="0">
                <a:solidFill>
                  <a:srgbClr val="1B2845"/>
                </a:solidFill>
                <a:latin typeface="Aptos"/>
              </a:rPr>
              <a:t>AI come palestra, non autore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3232" y="2606040"/>
            <a:ext cx="987552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0" i="0">
                <a:solidFill>
                  <a:srgbClr val="5B6478"/>
                </a:solidFill>
                <a:latin typeface="Aptos"/>
              </a:rPr>
              <a:t>Professore AI mi ha aiutato a ripassare e simulare l’orale. La tesina l’ho scritta io.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13232" y="3749039"/>
            <a:ext cx="3429000" cy="12344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DD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77824" y="3904487"/>
            <a:ext cx="309981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600" b="1" i="0">
                <a:solidFill>
                  <a:srgbClr val="1B2845"/>
                </a:solidFill>
                <a:latin typeface="Aptos"/>
              </a:rPr>
              <a:t>Corpus chiuso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77824" y="4315968"/>
            <a:ext cx="3099816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250">
                <a:solidFill>
                  <a:srgbClr val="5B6478"/>
                </a:solidFill>
                <a:latin typeface="Aptos"/>
              </a:defRPr>
            </a:pPr>
            <a:r>
              <a:t>Risposte basate sulle mie schede.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407408" y="3749039"/>
            <a:ext cx="3429000" cy="12344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DD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0" y="3904487"/>
            <a:ext cx="309981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600" b="1" i="0">
                <a:solidFill>
                  <a:srgbClr val="1B2845"/>
                </a:solidFill>
                <a:latin typeface="Aptos"/>
              </a:rPr>
              <a:t>Golden set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0" y="4315968"/>
            <a:ext cx="3099816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250">
                <a:solidFill>
                  <a:srgbClr val="5B6478"/>
                </a:solidFill>
                <a:latin typeface="Aptos"/>
              </a:defRPr>
            </a:pPr>
            <a:r>
              <a:t>Domande di controllo con risposte attese.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101583" y="3749039"/>
            <a:ext cx="3429000" cy="12344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DD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266175" y="3904487"/>
            <a:ext cx="309981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600" b="1" i="0">
                <a:solidFill>
                  <a:srgbClr val="1B2845"/>
                </a:solidFill>
                <a:latin typeface="Aptos"/>
              </a:rPr>
              <a:t>Adversarial set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66175" y="4315968"/>
            <a:ext cx="3099816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250">
                <a:solidFill>
                  <a:srgbClr val="5B6478"/>
                </a:solidFill>
                <a:latin typeface="Aptos"/>
              </a:defRPr>
            </a:pPr>
            <a:r>
              <a:t>Domande trabocchetto per evitare allucinazioni.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5F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58368" y="438912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000" b="1" i="0">
                <a:solidFill>
                  <a:srgbClr val="990011"/>
                </a:solidFill>
                <a:latin typeface="Aptos"/>
              </a:rPr>
              <a:t>CONCLUSIONE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8368" y="960120"/>
            <a:ext cx="9966960" cy="1600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4000" b="1" i="0">
                <a:solidFill>
                  <a:srgbClr val="1B2845"/>
                </a:solidFill>
                <a:latin typeface="Aptos"/>
              </a:rPr>
              <a:t>Cosa rimane dell’uomo?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3232" y="2606040"/>
            <a:ext cx="987552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0" i="0">
                <a:solidFill>
                  <a:srgbClr val="5B6478"/>
                </a:solidFill>
                <a:latin typeface="Aptos"/>
              </a:rPr>
              <a:t>Testimonianza, Costituzione, responsabilità nell’uso della scienza e della tecnologia.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13232" y="3703320"/>
            <a:ext cx="5166360" cy="12344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DD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77824" y="3858768"/>
            <a:ext cx="483717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600" b="1" i="0">
                <a:solidFill>
                  <a:srgbClr val="1B2845"/>
                </a:solidFill>
                <a:latin typeface="Aptos"/>
              </a:rPr>
              <a:t>Rimane la testimonianza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77824" y="4270248"/>
            <a:ext cx="4837176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250">
                <a:solidFill>
                  <a:srgbClr val="5B6478"/>
                </a:solidFill>
                <a:latin typeface="Aptos"/>
              </a:defRPr>
            </a:pPr>
            <a:r>
              <a:t>La voce di chi attraversa la crisi e non si arrende.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63640" y="3703320"/>
            <a:ext cx="5166360" cy="12344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DDD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28231" y="3858768"/>
            <a:ext cx="483717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600" b="1" i="0">
                <a:solidFill>
                  <a:srgbClr val="1B2845"/>
                </a:solidFill>
                <a:latin typeface="Aptos"/>
              </a:rPr>
              <a:t>Rimane l’argine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28231" y="4270248"/>
            <a:ext cx="4837176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250">
                <a:solidFill>
                  <a:srgbClr val="5B6478"/>
                </a:solidFill>
                <a:latin typeface="Aptos"/>
              </a:defRPr>
            </a:pPr>
            <a:r>
              <a:t>Diritti, Costituzione, responsabilità.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13232" y="5349240"/>
            <a:ext cx="8595360" cy="594360"/>
          </a:xfrm>
          <a:prstGeom prst="roundRect">
            <a:avLst/>
          </a:prstGeom>
          <a:solidFill>
            <a:srgbClr val="FAF0E0"/>
          </a:solidFill>
          <a:ln w="25400">
            <a:solidFill>
              <a:srgbClr val="D4A24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69264" y="5550407"/>
            <a:ext cx="8083296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 i="0">
                <a:solidFill>
                  <a:srgbClr val="1B2845"/>
                </a:solidFill>
                <a:latin typeface="Aptos"/>
              </a:rPr>
              <a:t>La risposta non è delegare il pensiero: è usarlo meglio, con più coscienza.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43000" y="5897880"/>
            <a:ext cx="9905695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000" b="1">
                <a:solidFill>
                  <a:srgbClr val="1E3A5F"/>
                </a:solidFill>
              </a:rPr>
              <a:t>Grazie alla Commissione per l’attenzione.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